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4630400" cy="8229600"/>
  <p:notesSz cx="8229600" cy="14630400"/>
  <p:embeddedFontLs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Poppins Light" panose="00000400000000000000" pitchFamily="2" charset="0"/>
      <p:regular r:id="rId22"/>
    </p:embeddedFont>
    <p:embeddedFont>
      <p:font typeface="Roboto Light" panose="02000000000000000000" pitchFamily="2" charset="0"/>
      <p:regular r:id="rId23"/>
      <p: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1482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459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Combating Against Cyber Financial Fraud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0367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Machine Learning and Deep Learning solution for solving Spam Calls, Deep Fake audio.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6846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215E98F-4A10-ABD2-9BB6-CFE90134FA69}"/>
              </a:ext>
            </a:extLst>
          </p:cNvPr>
          <p:cNvSpPr/>
          <p:nvPr/>
        </p:nvSpPr>
        <p:spPr>
          <a:xfrm>
            <a:off x="12879659" y="7805854"/>
            <a:ext cx="1628078" cy="3270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tx1"/>
                </a:solidFill>
              </a:ln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7706" y="548521"/>
            <a:ext cx="7866817" cy="622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Long Short Term Memory (LSTM)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697706" y="1470422"/>
            <a:ext cx="1323498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Long Short-Term Memory (LSTM)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697706" y="1859042"/>
            <a:ext cx="1323498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 type of </a:t>
            </a: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Recurrent Neural Network (RNN)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designed to analyze sequential data (e.g., audio, text, time series).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697706" y="2247662"/>
            <a:ext cx="1323498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Key Feature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 Uses "memory cells" to retain information over long sequences, solving the 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vanishing gradient problem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in traditional RNNs.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697706" y="2636282"/>
            <a:ext cx="1323498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How It Works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697706" y="3024902"/>
            <a:ext cx="1323498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028700" lvl="2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3 Gates Control Information Flow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697706" y="3413522"/>
            <a:ext cx="1323498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371600" lvl="3" indent="-342900">
              <a:lnSpc>
                <a:spcPts val="2500"/>
              </a:lnSpc>
              <a:buSzPct val="100000"/>
              <a:buFont typeface="+mj-lt"/>
              <a:buAutoNum type="arabicPeriod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Input Gate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 Decides what new information to store.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697706" y="3802142"/>
            <a:ext cx="1323498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371600" lvl="3" indent="-342900">
              <a:lnSpc>
                <a:spcPts val="2500"/>
              </a:lnSpc>
              <a:buSzPct val="100000"/>
              <a:buFont typeface="+mj-lt"/>
              <a:buAutoNum type="arabicPeriod" startAt="2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Forget Gate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 Removes irrelevant data.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697706" y="4190762"/>
            <a:ext cx="1323498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371600" lvl="3" indent="-342900">
              <a:lnSpc>
                <a:spcPts val="2500"/>
              </a:lnSpc>
              <a:buSzPct val="100000"/>
              <a:buFont typeface="+mj-lt"/>
              <a:buAutoNum type="arabicPeriod" startAt="3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Output Gate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 Generates the final output.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697706" y="4808577"/>
            <a:ext cx="3911322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Why LSTM for Deepfake Audio?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697706" y="5419011"/>
            <a:ext cx="1323498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Temporal Dependencies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697706" y="5807631"/>
            <a:ext cx="1323498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Audio is sequential (e.g., voice pitch, pauses).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697706" y="6196251"/>
            <a:ext cx="1323498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Deepfakes often have unnatural patterns in timing or tone.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697706" y="6584871"/>
            <a:ext cx="1323498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LSTM’s Strengths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697706" y="6973491"/>
            <a:ext cx="1323498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Detects subtle anomalies in </a:t>
            </a: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long audio sequences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.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697706" y="7362111"/>
            <a:ext cx="1323498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Example: Identifies abrupt voice shifts or robotic artifacts in deepfakes.</a:t>
            </a:r>
            <a:endParaRPr lang="en-US" sz="15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E452C5C-A7F0-8B0D-97E2-1F8575D98D10}"/>
              </a:ext>
            </a:extLst>
          </p:cNvPr>
          <p:cNvSpPr/>
          <p:nvPr/>
        </p:nvSpPr>
        <p:spPr>
          <a:xfrm>
            <a:off x="12879659" y="7805854"/>
            <a:ext cx="1628078" cy="3270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tx1"/>
                </a:solidFill>
              </a:ln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2929" y="450175"/>
            <a:ext cx="5383411" cy="511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Deepfake Audio Detection 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572929" y="1207175"/>
            <a:ext cx="2046327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1. Data Overview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72929" y="1708428"/>
            <a:ext cx="13484543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Dataset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572929" y="2027634"/>
            <a:ext cx="13484543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Size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 Balanced dataset with </a:t>
            </a: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5GB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of audio files (4,000 real + 4,000 fake samples).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572929" y="2346841"/>
            <a:ext cx="13484543" cy="269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Labeling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 Binary classification (</a:t>
            </a:r>
            <a:r>
              <a:rPr lang="en-US" sz="1250" dirty="0">
                <a:solidFill>
                  <a:srgbClr val="E5E0DF"/>
                </a:solidFill>
                <a:highlight>
                  <a:srgbClr val="252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0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= Real, </a:t>
            </a:r>
            <a:r>
              <a:rPr lang="en-US" sz="1250" dirty="0">
                <a:solidFill>
                  <a:srgbClr val="E5E0DF"/>
                </a:solidFill>
                <a:highlight>
                  <a:srgbClr val="252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1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= Fake).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572929" y="2673668"/>
            <a:ext cx="13484543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Preprocessing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572929" y="2992874"/>
            <a:ext cx="13484543" cy="269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Normalization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 Scaled features using </a:t>
            </a:r>
            <a:r>
              <a:rPr lang="en-US" sz="1250" dirty="0">
                <a:solidFill>
                  <a:srgbClr val="E5E0DF"/>
                </a:solidFill>
                <a:highlight>
                  <a:srgbClr val="252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MinMaxScaler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to ensure uniformity.</a:t>
            </a:r>
            <a:endParaRPr lang="en-US" sz="1250" dirty="0"/>
          </a:p>
        </p:txBody>
      </p:sp>
      <p:sp>
        <p:nvSpPr>
          <p:cNvPr id="9" name="Text 7"/>
          <p:cNvSpPr/>
          <p:nvPr/>
        </p:nvSpPr>
        <p:spPr>
          <a:xfrm>
            <a:off x="572929" y="3319701"/>
            <a:ext cx="13484543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Windowing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 Split sequential data into overlapping windows of size 5 to create time-series input for LSTM.</a:t>
            </a:r>
            <a:endParaRPr lang="en-US" sz="1250" dirty="0"/>
          </a:p>
        </p:txBody>
      </p:sp>
      <p:sp>
        <p:nvSpPr>
          <p:cNvPr id="10" name="Text 8"/>
          <p:cNvSpPr/>
          <p:nvPr/>
        </p:nvSpPr>
        <p:spPr>
          <a:xfrm>
            <a:off x="572929" y="3827145"/>
            <a:ext cx="2046327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2. Training Process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72929" y="4328398"/>
            <a:ext cx="13484543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Model Architecture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250" dirty="0"/>
          </a:p>
        </p:txBody>
      </p:sp>
      <p:sp>
        <p:nvSpPr>
          <p:cNvPr id="12" name="Text 10"/>
          <p:cNvSpPr/>
          <p:nvPr/>
        </p:nvSpPr>
        <p:spPr>
          <a:xfrm>
            <a:off x="572929" y="4647605"/>
            <a:ext cx="13484543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LSTM Layers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250" dirty="0"/>
          </a:p>
        </p:txBody>
      </p:sp>
      <p:sp>
        <p:nvSpPr>
          <p:cNvPr id="13" name="Text 11"/>
          <p:cNvSpPr/>
          <p:nvPr/>
        </p:nvSpPr>
        <p:spPr>
          <a:xfrm>
            <a:off x="572929" y="4966811"/>
            <a:ext cx="13484543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028700" lvl="2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Two LSTM layers (64 units each) to capture temporal dependencies.</a:t>
            </a:r>
            <a:endParaRPr lang="en-US" sz="1250" dirty="0"/>
          </a:p>
        </p:txBody>
      </p:sp>
      <p:sp>
        <p:nvSpPr>
          <p:cNvPr id="14" name="Text 12"/>
          <p:cNvSpPr/>
          <p:nvPr/>
        </p:nvSpPr>
        <p:spPr>
          <a:xfrm>
            <a:off x="572929" y="5286018"/>
            <a:ext cx="13484543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028700" lvl="2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Dropout (0.2) after each LSTM layer to prevent overfitting.</a:t>
            </a:r>
            <a:endParaRPr lang="en-US" sz="1250" dirty="0"/>
          </a:p>
        </p:txBody>
      </p:sp>
      <p:sp>
        <p:nvSpPr>
          <p:cNvPr id="15" name="Text 13"/>
          <p:cNvSpPr/>
          <p:nvPr/>
        </p:nvSpPr>
        <p:spPr>
          <a:xfrm>
            <a:off x="572929" y="5605224"/>
            <a:ext cx="13484543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Hyperparameters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250" dirty="0"/>
          </a:p>
        </p:txBody>
      </p:sp>
      <p:sp>
        <p:nvSpPr>
          <p:cNvPr id="16" name="Text 14"/>
          <p:cNvSpPr/>
          <p:nvPr/>
        </p:nvSpPr>
        <p:spPr>
          <a:xfrm>
            <a:off x="572929" y="5924431"/>
            <a:ext cx="13484543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Optimizer: </a:t>
            </a: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Adam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(learning rate = 0.001).</a:t>
            </a:r>
            <a:endParaRPr lang="en-US" sz="1250" dirty="0"/>
          </a:p>
        </p:txBody>
      </p:sp>
      <p:sp>
        <p:nvSpPr>
          <p:cNvPr id="17" name="Text 15"/>
          <p:cNvSpPr/>
          <p:nvPr/>
        </p:nvSpPr>
        <p:spPr>
          <a:xfrm>
            <a:off x="572929" y="6243638"/>
            <a:ext cx="13484543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Loss: </a:t>
            </a: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Binary Crossentropy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.</a:t>
            </a:r>
            <a:endParaRPr lang="en-US" sz="1250" dirty="0"/>
          </a:p>
        </p:txBody>
      </p:sp>
      <p:sp>
        <p:nvSpPr>
          <p:cNvPr id="18" name="Text 16"/>
          <p:cNvSpPr/>
          <p:nvPr/>
        </p:nvSpPr>
        <p:spPr>
          <a:xfrm>
            <a:off x="572929" y="6562844"/>
            <a:ext cx="13484543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Performance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250" dirty="0"/>
          </a:p>
        </p:txBody>
      </p:sp>
      <p:sp>
        <p:nvSpPr>
          <p:cNvPr id="19" name="Text 17"/>
          <p:cNvSpPr/>
          <p:nvPr/>
        </p:nvSpPr>
        <p:spPr>
          <a:xfrm>
            <a:off x="572929" y="6882051"/>
            <a:ext cx="13484543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Accuracy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 </a:t>
            </a: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97%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on test data.</a:t>
            </a:r>
            <a:endParaRPr lang="en-US" sz="1250" dirty="0"/>
          </a:p>
        </p:txBody>
      </p:sp>
      <p:sp>
        <p:nvSpPr>
          <p:cNvPr id="20" name="Text 18"/>
          <p:cNvSpPr/>
          <p:nvPr/>
        </p:nvSpPr>
        <p:spPr>
          <a:xfrm>
            <a:off x="572929" y="7201257"/>
            <a:ext cx="13484543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Precision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 0.97, </a:t>
            </a: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Recall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 0.98.</a:t>
            </a:r>
            <a:endParaRPr lang="en-US" sz="1250" dirty="0"/>
          </a:p>
        </p:txBody>
      </p:sp>
      <p:sp>
        <p:nvSpPr>
          <p:cNvPr id="21" name="Text 19"/>
          <p:cNvSpPr/>
          <p:nvPr/>
        </p:nvSpPr>
        <p:spPr>
          <a:xfrm>
            <a:off x="572929" y="7520464"/>
            <a:ext cx="13484543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Confusion matrix shows minimal false positives/negatives.</a:t>
            </a:r>
            <a:endParaRPr lang="en-US" sz="12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04C55D6-8FC6-5892-B5A8-5F0C1E77A9A0}"/>
              </a:ext>
            </a:extLst>
          </p:cNvPr>
          <p:cNvSpPr/>
          <p:nvPr/>
        </p:nvSpPr>
        <p:spPr>
          <a:xfrm>
            <a:off x="12879659" y="7805854"/>
            <a:ext cx="1628078" cy="3270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tx1"/>
                </a:solidFill>
              </a:ln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4726" y="522208"/>
            <a:ext cx="2822377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3. Creative Innovations</a:t>
            </a:r>
            <a:endParaRPr lang="en-US" sz="1850" dirty="0"/>
          </a:p>
        </p:txBody>
      </p:sp>
      <p:sp>
        <p:nvSpPr>
          <p:cNvPr id="3" name="Text 1"/>
          <p:cNvSpPr/>
          <p:nvPr/>
        </p:nvSpPr>
        <p:spPr>
          <a:xfrm>
            <a:off x="664726" y="1198721"/>
            <a:ext cx="13300948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350"/>
              </a:lnSpc>
              <a:buSzPct val="100000"/>
              <a:buFont typeface="+mj-lt"/>
              <a:buAutoNum type="arabicPeriod"/>
            </a:pPr>
            <a:r>
              <a:rPr lang="en-US" sz="14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Live Recording Integration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664726" y="1569006"/>
            <a:ext cx="13300948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Users can </a:t>
            </a:r>
            <a:r>
              <a:rPr lang="en-US" sz="14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record audio in real-time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and get instant predictions (fake/real).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664726" y="1939290"/>
            <a:ext cx="13300948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350"/>
              </a:lnSpc>
              <a:buSzPct val="100000"/>
              <a:buFont typeface="+mj-lt"/>
              <a:buAutoNum type="arabicPeriod" startAt="2"/>
            </a:pPr>
            <a:r>
              <a:rPr lang="en-US" sz="14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Sequential Windowing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664726" y="2309574"/>
            <a:ext cx="13300948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Converted static features into </a:t>
            </a:r>
            <a:r>
              <a:rPr lang="en-US" sz="14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time-series sequences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using overlapping windows.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664726" y="2679859"/>
            <a:ext cx="13300948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Enabled LSTMs to analyze temporal patterns (e.g., unnatural pauses, voice modulation).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664726" y="3050143"/>
            <a:ext cx="13300948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350"/>
              </a:lnSpc>
              <a:buSzPct val="100000"/>
              <a:buFont typeface="+mj-lt"/>
              <a:buAutoNum type="arabicPeriod" startAt="3"/>
            </a:pPr>
            <a:r>
              <a:rPr lang="en-US" sz="14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Hybrid Feature Engineering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664726" y="3420428"/>
            <a:ext cx="13300948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Combined </a:t>
            </a:r>
            <a:r>
              <a:rPr lang="en-US" sz="14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MFCCs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(captures vocal tract) + </a:t>
            </a:r>
            <a:r>
              <a:rPr lang="en-US" sz="14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Spectral Contrast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(identifies artificial tonal shifts).</a:t>
            </a:r>
            <a:endParaRPr lang="en-US" sz="1450" dirty="0"/>
          </a:p>
        </p:txBody>
      </p:sp>
      <p:sp>
        <p:nvSpPr>
          <p:cNvPr id="10" name="Text 8"/>
          <p:cNvSpPr/>
          <p:nvPr/>
        </p:nvSpPr>
        <p:spPr>
          <a:xfrm>
            <a:off x="664726" y="3790712"/>
            <a:ext cx="13300948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Improved detection of subtle audio anomalies.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664726" y="4379357"/>
            <a:ext cx="2373987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4. Key Metrics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664726" y="4960858"/>
            <a:ext cx="13300948" cy="2750106"/>
          </a:xfrm>
          <a:prstGeom prst="roundRect">
            <a:avLst>
              <a:gd name="adj" fmla="val 290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672346" y="4968478"/>
            <a:ext cx="13285708" cy="5469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862251" y="5090041"/>
            <a:ext cx="625923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Metric</a:t>
            </a:r>
            <a:endParaRPr lang="en-US" sz="1450" dirty="0"/>
          </a:p>
        </p:txBody>
      </p:sp>
      <p:sp>
        <p:nvSpPr>
          <p:cNvPr id="15" name="Text 13"/>
          <p:cNvSpPr/>
          <p:nvPr/>
        </p:nvSpPr>
        <p:spPr>
          <a:xfrm>
            <a:off x="7508915" y="5090041"/>
            <a:ext cx="625923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Value</a:t>
            </a:r>
            <a:endParaRPr lang="en-US" sz="1450" dirty="0"/>
          </a:p>
        </p:txBody>
      </p:sp>
      <p:sp>
        <p:nvSpPr>
          <p:cNvPr id="16" name="Shape 14"/>
          <p:cNvSpPr/>
          <p:nvPr/>
        </p:nvSpPr>
        <p:spPr>
          <a:xfrm>
            <a:off x="672346" y="5515451"/>
            <a:ext cx="13285708" cy="54697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862251" y="5637014"/>
            <a:ext cx="625923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Accuracy</a:t>
            </a:r>
            <a:endParaRPr lang="en-US" sz="1450" dirty="0"/>
          </a:p>
        </p:txBody>
      </p:sp>
      <p:sp>
        <p:nvSpPr>
          <p:cNvPr id="18" name="Text 16"/>
          <p:cNvSpPr/>
          <p:nvPr/>
        </p:nvSpPr>
        <p:spPr>
          <a:xfrm>
            <a:off x="7508915" y="5637014"/>
            <a:ext cx="625923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97%</a:t>
            </a:r>
            <a:endParaRPr lang="en-US" sz="1450" dirty="0"/>
          </a:p>
        </p:txBody>
      </p:sp>
      <p:sp>
        <p:nvSpPr>
          <p:cNvPr id="19" name="Shape 17"/>
          <p:cNvSpPr/>
          <p:nvPr/>
        </p:nvSpPr>
        <p:spPr>
          <a:xfrm>
            <a:off x="672346" y="6062424"/>
            <a:ext cx="13285708" cy="5469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862251" y="6183987"/>
            <a:ext cx="625923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F1-Score</a:t>
            </a:r>
            <a:endParaRPr lang="en-US" sz="1450" dirty="0"/>
          </a:p>
        </p:txBody>
      </p:sp>
      <p:sp>
        <p:nvSpPr>
          <p:cNvPr id="21" name="Text 19"/>
          <p:cNvSpPr/>
          <p:nvPr/>
        </p:nvSpPr>
        <p:spPr>
          <a:xfrm>
            <a:off x="7508915" y="6183987"/>
            <a:ext cx="625923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0.97</a:t>
            </a:r>
            <a:endParaRPr lang="en-US" sz="1450" dirty="0"/>
          </a:p>
        </p:txBody>
      </p:sp>
      <p:sp>
        <p:nvSpPr>
          <p:cNvPr id="22" name="Shape 20"/>
          <p:cNvSpPr/>
          <p:nvPr/>
        </p:nvSpPr>
        <p:spPr>
          <a:xfrm>
            <a:off x="672346" y="6609398"/>
            <a:ext cx="13285708" cy="54697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862251" y="6730960"/>
            <a:ext cx="625923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Precision</a:t>
            </a:r>
            <a:endParaRPr lang="en-US" sz="1450" dirty="0"/>
          </a:p>
        </p:txBody>
      </p:sp>
      <p:sp>
        <p:nvSpPr>
          <p:cNvPr id="24" name="Text 22"/>
          <p:cNvSpPr/>
          <p:nvPr/>
        </p:nvSpPr>
        <p:spPr>
          <a:xfrm>
            <a:off x="7508915" y="6730960"/>
            <a:ext cx="625923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0.97</a:t>
            </a:r>
            <a:endParaRPr lang="en-US" sz="1450" dirty="0"/>
          </a:p>
        </p:txBody>
      </p:sp>
      <p:sp>
        <p:nvSpPr>
          <p:cNvPr id="25" name="Shape 23"/>
          <p:cNvSpPr/>
          <p:nvPr/>
        </p:nvSpPr>
        <p:spPr>
          <a:xfrm>
            <a:off x="672346" y="7156371"/>
            <a:ext cx="13285708" cy="5469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862251" y="7277933"/>
            <a:ext cx="625923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Recall</a:t>
            </a:r>
            <a:endParaRPr lang="en-US" sz="1450" dirty="0"/>
          </a:p>
        </p:txBody>
      </p:sp>
      <p:sp>
        <p:nvSpPr>
          <p:cNvPr id="27" name="Text 25"/>
          <p:cNvSpPr/>
          <p:nvPr/>
        </p:nvSpPr>
        <p:spPr>
          <a:xfrm>
            <a:off x="7508915" y="7277933"/>
            <a:ext cx="625923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0.98</a:t>
            </a:r>
            <a:endParaRPr lang="en-US" sz="145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069DE07-5CF4-E45D-D54B-A33A9EE3BD93}"/>
              </a:ext>
            </a:extLst>
          </p:cNvPr>
          <p:cNvSpPr/>
          <p:nvPr/>
        </p:nvSpPr>
        <p:spPr>
          <a:xfrm>
            <a:off x="12879659" y="7805854"/>
            <a:ext cx="1628078" cy="3270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tx1"/>
                </a:solidFill>
              </a:ln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6521" y="578644"/>
            <a:ext cx="6765131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How LSTM Was Used in the Code Model Architecture:</a:t>
            </a:r>
            <a:endParaRPr lang="en-US" sz="2050" dirty="0"/>
          </a:p>
        </p:txBody>
      </p:sp>
      <p:sp>
        <p:nvSpPr>
          <p:cNvPr id="3" name="Text 1"/>
          <p:cNvSpPr/>
          <p:nvPr/>
        </p:nvSpPr>
        <p:spPr>
          <a:xfrm>
            <a:off x="736521" y="1328380"/>
            <a:ext cx="13157359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Model Architecture: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736521" y="1834396"/>
            <a:ext cx="13157359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Sequential Model: Built using Keras’ Sequential API.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736521" y="2340412"/>
            <a:ext cx="13157359" cy="538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Input Layer: Defined with shape (X_train.shape[1], X_train.shape[2]) to handle sequential data (time steps × features) return_sequences=False to output only the final step (for classification). 32-unit ReLU-activated layer for feature transformation. Sigmoid-activated output layer for binary classification (real vs. fake).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736521" y="3115747"/>
            <a:ext cx="13157359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Data Preparation: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736521" y="3621762"/>
            <a:ext cx="13157359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Sequential Windowing: The prepare_data function splits features into overlapping windows of size 5 to create time-series-like data for LSTM input.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36521" y="4127778"/>
            <a:ext cx="13157359" cy="8079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Normalization: Features scaled using MinMaxScaler to ensure consistent input ranges.
</a:t>
            </a:r>
            <a:r>
              <a:rPr lang="en-US" sz="13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Key LSTM Advantages</a:t>
            </a: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736521" y="5172432"/>
            <a:ext cx="13157359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Temporal Dependency Capture: LSTMs analyze sequential dependencies in audio features (e.g., MFCCs, spectral contrast).</a:t>
            </a:r>
            <a:endParaRPr lang="en-US" sz="1300" dirty="0"/>
          </a:p>
        </p:txBody>
      </p:sp>
      <p:sp>
        <p:nvSpPr>
          <p:cNvPr id="10" name="Text 8"/>
          <p:cNvSpPr/>
          <p:nvPr/>
        </p:nvSpPr>
        <p:spPr>
          <a:xfrm>
            <a:off x="736521" y="5678448"/>
            <a:ext cx="13157359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Robustness: Dropout layers prevent overfitting on the imbalanced dataset.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36521" y="6184463"/>
            <a:ext cx="13157359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Results</a:t>
            </a: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736521" y="6690479"/>
            <a:ext cx="13157359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Achieved </a:t>
            </a:r>
            <a:r>
              <a:rPr lang="en-US" sz="16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97% accuracy</a:t>
            </a: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on test data.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736521" y="7033379"/>
            <a:ext cx="13157359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High precision and recall (see </a:t>
            </a:r>
            <a:r>
              <a:rPr lang="en-US" sz="1650" dirty="0">
                <a:solidFill>
                  <a:srgbClr val="E5E0DF"/>
                </a:solidFill>
                <a:highlight>
                  <a:srgbClr val="252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classification_report</a:t>
            </a: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).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736521" y="7383899"/>
            <a:ext cx="13157359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Confusion matrix shows minimal misclassifications.</a:t>
            </a:r>
            <a:endParaRPr lang="en-US" sz="16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42BC562-AE14-FA2C-092C-0571BC5FD21C}"/>
              </a:ext>
            </a:extLst>
          </p:cNvPr>
          <p:cNvSpPr/>
          <p:nvPr/>
        </p:nvSpPr>
        <p:spPr>
          <a:xfrm>
            <a:off x="12879659" y="7805854"/>
            <a:ext cx="1628078" cy="3270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tx1"/>
                </a:solidFill>
              </a:ln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1999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Future Scope 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8240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Integration with Real-Time Systems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52460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Deploy the model in </a:t>
            </a: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call centers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</a:t>
            </a: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banking apps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or </a:t>
            </a: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VKYC systems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for real-time fraud detection.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296679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Multi-Modal Deepfake Detection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4089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Combine </a:t>
            </a: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audio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and </a:t>
            </a: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video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analysis to detect deepfakes in multimedia content.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Enhanced Feature Engineering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Incorporate </a:t>
            </a: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advanced audio features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like pitch, tone, and prosody for better accuracy.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Scalability for Large Datasets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Optimize the model for </a:t>
            </a: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big data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to handle millions of audio samples efficiently.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56199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Cross-Language Support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606218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Train the model on </a:t>
            </a: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multilingual datasets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to detect deepfakes across different languages.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650438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6"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User-Friendly Interface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93790" y="694658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Develop a </a:t>
            </a: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web/mobile app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for easy access and real-time predictions.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2F64BCB-926E-7EF9-200A-2CDC98C980C6}"/>
              </a:ext>
            </a:extLst>
          </p:cNvPr>
          <p:cNvSpPr/>
          <p:nvPr/>
        </p:nvSpPr>
        <p:spPr>
          <a:xfrm>
            <a:off x="12879659" y="7805854"/>
            <a:ext cx="1628078" cy="3270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tx1"/>
                </a:solidFill>
              </a:ln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5685" y="746522"/>
            <a:ext cx="1319903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715685" y="1303615"/>
            <a:ext cx="1319903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15685" y="1860709"/>
            <a:ext cx="1319903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15685" y="2417802"/>
            <a:ext cx="1319903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15685" y="2974896"/>
            <a:ext cx="1319903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15685" y="3531989"/>
            <a:ext cx="1319903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759166" y="4165759"/>
            <a:ext cx="5112068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THANK YOU</a:t>
            </a:r>
            <a:endParaRPr lang="en-US" sz="4000" dirty="0"/>
          </a:p>
        </p:txBody>
      </p:sp>
      <p:sp>
        <p:nvSpPr>
          <p:cNvPr id="9" name="Text 7"/>
          <p:cNvSpPr/>
          <p:nvPr/>
        </p:nvSpPr>
        <p:spPr>
          <a:xfrm>
            <a:off x="715685" y="5111472"/>
            <a:ext cx="1319903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15685" y="5668566"/>
            <a:ext cx="1319903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15685" y="6225659"/>
            <a:ext cx="1319903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15685" y="6782753"/>
            <a:ext cx="1319903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15685" y="7339846"/>
            <a:ext cx="1319903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771DD3-1681-11E4-70C6-5F4662AA2FB6}"/>
              </a:ext>
            </a:extLst>
          </p:cNvPr>
          <p:cNvSpPr/>
          <p:nvPr/>
        </p:nvSpPr>
        <p:spPr>
          <a:xfrm>
            <a:off x="12879659" y="7805854"/>
            <a:ext cx="1628078" cy="3270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tx1"/>
                </a:solidFill>
              </a:ln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03656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0190" y="2631877"/>
            <a:ext cx="13490019" cy="7815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
</a:t>
            </a: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Problem Statement: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
Cyber financial fraud, including spam calls and deepfake audio, is rapidly increasing.</a:t>
            </a:r>
            <a:endParaRPr lang="en-US" sz="1250" dirty="0"/>
          </a:p>
        </p:txBody>
      </p:sp>
      <p:sp>
        <p:nvSpPr>
          <p:cNvPr id="4" name="Text 1"/>
          <p:cNvSpPr/>
          <p:nvPr/>
        </p:nvSpPr>
        <p:spPr>
          <a:xfrm>
            <a:off x="570190" y="3559969"/>
            <a:ext cx="13490019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Fraudsters are using AI to bypass traditional security measures.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570190" y="3877389"/>
            <a:ext cx="13490019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These activities result in billions of dollars in losses and damage trust in financial systems.</a:t>
            </a:r>
            <a:endParaRPr lang="en-US" sz="1250" dirty="0"/>
          </a:p>
        </p:txBody>
      </p:sp>
      <p:sp>
        <p:nvSpPr>
          <p:cNvPr id="6" name="Text 3"/>
          <p:cNvSpPr/>
          <p:nvPr/>
        </p:nvSpPr>
        <p:spPr>
          <a:xfrm>
            <a:off x="570190" y="4321135"/>
            <a:ext cx="13490019" cy="5210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Industry Context: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
In 2023: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570190" y="5025390"/>
            <a:ext cx="13490019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Over </a:t>
            </a: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60%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of financial fraud involved spam calls.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570190" y="5342811"/>
            <a:ext cx="13490019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Deepfake-related incidents surged by </a:t>
            </a: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300%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.</a:t>
            </a:r>
            <a:endParaRPr lang="en-US" sz="1250" dirty="0"/>
          </a:p>
        </p:txBody>
      </p:sp>
      <p:sp>
        <p:nvSpPr>
          <p:cNvPr id="9" name="Text 6"/>
          <p:cNvSpPr/>
          <p:nvPr/>
        </p:nvSpPr>
        <p:spPr>
          <a:xfrm>
            <a:off x="570190" y="5660231"/>
            <a:ext cx="13490019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need for detection: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570190" y="5977652"/>
            <a:ext cx="13490019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028700" lvl="2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Real-time.</a:t>
            </a:r>
            <a:endParaRPr lang="en-US" sz="1250" dirty="0"/>
          </a:p>
        </p:txBody>
      </p:sp>
      <p:sp>
        <p:nvSpPr>
          <p:cNvPr id="11" name="Text 8"/>
          <p:cNvSpPr/>
          <p:nvPr/>
        </p:nvSpPr>
        <p:spPr>
          <a:xfrm>
            <a:off x="570190" y="6295073"/>
            <a:ext cx="13490019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028700" lvl="2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Accurate.</a:t>
            </a:r>
            <a:endParaRPr lang="en-US" sz="1250" dirty="0"/>
          </a:p>
        </p:txBody>
      </p:sp>
      <p:sp>
        <p:nvSpPr>
          <p:cNvPr id="12" name="Text 9"/>
          <p:cNvSpPr/>
          <p:nvPr/>
        </p:nvSpPr>
        <p:spPr>
          <a:xfrm>
            <a:off x="570190" y="6738818"/>
            <a:ext cx="13490019" cy="1042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
</a:t>
            </a:r>
            <a:r>
              <a:rPr lang="en-US" sz="12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Why It Matters:</a:t>
            </a: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
"Without robust solutions, financial institutions risk losing customer trust, facing regulatory penalties, and incurring massive financial losses. Our ML-powered solution addresses these challenges head-on."</a:t>
            </a:r>
            <a:endParaRPr lang="en-US" sz="12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F9D4584-53E5-C957-4CE9-6F1DB02E542F}"/>
              </a:ext>
            </a:extLst>
          </p:cNvPr>
          <p:cNvSpPr/>
          <p:nvPr/>
        </p:nvSpPr>
        <p:spPr>
          <a:xfrm>
            <a:off x="12879659" y="7805854"/>
            <a:ext cx="1628078" cy="3270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tx1"/>
                </a:solidFill>
              </a:ln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30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119" y="598765"/>
            <a:ext cx="7619762" cy="1360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Challenges in Detecting Spam Calls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762119" y="2286238"/>
            <a:ext cx="3701058" cy="3512344"/>
          </a:xfrm>
          <a:prstGeom prst="roundRect">
            <a:avLst>
              <a:gd name="adj" fmla="val 260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7385" y="2511504"/>
            <a:ext cx="272188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Spurious Data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987385" y="2982277"/>
            <a:ext cx="3250525" cy="696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Large amounts of data can be misleading.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987385" y="3755231"/>
            <a:ext cx="3250525" cy="696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Spam calls often imitate legitimate calls.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987385" y="4528185"/>
            <a:ext cx="3250525" cy="1045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Identifying true fraudulent attempts becomes challenging.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4680823" y="2286238"/>
            <a:ext cx="3701058" cy="3512344"/>
          </a:xfrm>
          <a:prstGeom prst="roundRect">
            <a:avLst>
              <a:gd name="adj" fmla="val 260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906089" y="2511504"/>
            <a:ext cx="272188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Real-time Detection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4906089" y="2982277"/>
            <a:ext cx="3250525" cy="696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Real-time detection is paramount.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4906089" y="3755231"/>
            <a:ext cx="3250525" cy="1045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Delays in identification enable scammers to exploit vulnerabilities.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4906089" y="4876562"/>
            <a:ext cx="3250525" cy="696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This can lead to substantial financial damage.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762119" y="6016228"/>
            <a:ext cx="7619762" cy="1618059"/>
          </a:xfrm>
          <a:prstGeom prst="roundRect">
            <a:avLst>
              <a:gd name="adj" fmla="val 56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87385" y="6241494"/>
            <a:ext cx="3677126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Evolving Scamming Tactics</a:t>
            </a:r>
            <a:endParaRPr lang="en-US" sz="2100" dirty="0"/>
          </a:p>
        </p:txBody>
      </p:sp>
      <p:sp>
        <p:nvSpPr>
          <p:cNvPr id="16" name="Text 13"/>
          <p:cNvSpPr/>
          <p:nvPr/>
        </p:nvSpPr>
        <p:spPr>
          <a:xfrm>
            <a:off x="987385" y="6712268"/>
            <a:ext cx="7169229" cy="696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Scammers are constantly evolving their tactics, requiring constant adaptation and updates to detection mechanisms to remain effective.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0057" y="693182"/>
            <a:ext cx="7776686" cy="12208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Leveraging  NLP to Combat Spam Calls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451640" y="2207062"/>
            <a:ext cx="22860" cy="5329357"/>
          </a:xfrm>
          <a:prstGeom prst="roundRect">
            <a:avLst>
              <a:gd name="adj" fmla="val 358918"/>
            </a:avLst>
          </a:prstGeom>
          <a:solidFill>
            <a:srgbClr val="56565B"/>
          </a:solidFill>
          <a:ln/>
        </p:spPr>
      </p:sp>
      <p:sp>
        <p:nvSpPr>
          <p:cNvPr id="5" name="Shape 2"/>
          <p:cNvSpPr/>
          <p:nvPr/>
        </p:nvSpPr>
        <p:spPr>
          <a:xfrm>
            <a:off x="6659940" y="2634972"/>
            <a:ext cx="683657" cy="22860"/>
          </a:xfrm>
          <a:prstGeom prst="roundRect">
            <a:avLst>
              <a:gd name="adj" fmla="val 358918"/>
            </a:avLst>
          </a:prstGeom>
          <a:solidFill>
            <a:srgbClr val="56565B"/>
          </a:solidFill>
          <a:ln/>
        </p:spPr>
      </p:sp>
      <p:sp>
        <p:nvSpPr>
          <p:cNvPr id="6" name="Shape 3"/>
          <p:cNvSpPr/>
          <p:nvPr/>
        </p:nvSpPr>
        <p:spPr>
          <a:xfrm>
            <a:off x="6243340" y="2426732"/>
            <a:ext cx="439460" cy="439460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20267" y="2499955"/>
            <a:ext cx="85606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7537490" y="2402324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Text Analysis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537490" y="2824639"/>
            <a:ext cx="6409253" cy="937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NLP allows the analysis of the content of spam calls, extracting key information, identifying suspicious phrases, and detecting common scam tactics.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59940" y="4580692"/>
            <a:ext cx="683657" cy="22860"/>
          </a:xfrm>
          <a:prstGeom prst="roundRect">
            <a:avLst>
              <a:gd name="adj" fmla="val 358918"/>
            </a:avLst>
          </a:prstGeom>
          <a:solidFill>
            <a:srgbClr val="56565B"/>
          </a:solidFill>
          <a:ln/>
        </p:spPr>
      </p:sp>
      <p:sp>
        <p:nvSpPr>
          <p:cNvPr id="11" name="Shape 8"/>
          <p:cNvSpPr/>
          <p:nvPr/>
        </p:nvSpPr>
        <p:spPr>
          <a:xfrm>
            <a:off x="6243340" y="4372451"/>
            <a:ext cx="439460" cy="439460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79190" y="4445675"/>
            <a:ext cx="167640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7537490" y="4348043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Sentiment Analysis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7537490" y="4770358"/>
            <a:ext cx="6409253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Sentiment analysis can identify the emotional tone of a spam call, often revealing aggressive or persuasive language used by scammers.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659940" y="6213872"/>
            <a:ext cx="683657" cy="22860"/>
          </a:xfrm>
          <a:prstGeom prst="roundRect">
            <a:avLst>
              <a:gd name="adj" fmla="val 358918"/>
            </a:avLst>
          </a:prstGeom>
          <a:solidFill>
            <a:srgbClr val="56565B"/>
          </a:solidFill>
          <a:ln/>
        </p:spPr>
      </p:sp>
      <p:sp>
        <p:nvSpPr>
          <p:cNvPr id="16" name="Shape 13"/>
          <p:cNvSpPr/>
          <p:nvPr/>
        </p:nvSpPr>
        <p:spPr>
          <a:xfrm>
            <a:off x="6243340" y="6005632"/>
            <a:ext cx="439460" cy="439460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77285" y="6078855"/>
            <a:ext cx="171450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7537490" y="5981224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Pattern Recognition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537490" y="6403538"/>
            <a:ext cx="6409253" cy="937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NLP algorithms can identify patterns in language, identifying repeated phrases or keywords used in spam calls to create a profile of fraudulent activity.</a:t>
            </a:r>
            <a:endParaRPr lang="en-US" sz="15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E281486-AEA5-9527-B2EC-59337529195F}"/>
              </a:ext>
            </a:extLst>
          </p:cNvPr>
          <p:cNvSpPr/>
          <p:nvPr/>
        </p:nvSpPr>
        <p:spPr>
          <a:xfrm>
            <a:off x="12879659" y="7805854"/>
            <a:ext cx="1628078" cy="3270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tx1"/>
                </a:solidFill>
              </a:ln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4473" y="427792"/>
            <a:ext cx="6734294" cy="486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00"/>
              </a:lnSpc>
              <a:buNone/>
            </a:pPr>
            <a:r>
              <a:rPr lang="en-US" sz="30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Natural Language Processing (NLP)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544473" y="1147286"/>
            <a:ext cx="1944886" cy="2431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What is NLP?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544473" y="1623774"/>
            <a:ext cx="13541454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Natural Language Processing (NLP):</a:t>
            </a:r>
            <a:r>
              <a:rPr lang="en-US" sz="12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A branch of AI.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544473" y="1927146"/>
            <a:ext cx="13541454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Focuses on computer-human language interaction.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44473" y="2230517"/>
            <a:ext cx="13541454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Enables machines to understand, interpret, and generate human language.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544473" y="2712839"/>
            <a:ext cx="1944886" cy="2431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How NLP Works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544473" y="3189327"/>
            <a:ext cx="13541454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Font typeface="+mj-lt"/>
              <a:buAutoNum type="arabicPeriod"/>
            </a:pPr>
            <a:r>
              <a:rPr lang="en-US" sz="12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Text Preprocessing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544473" y="3492698"/>
            <a:ext cx="13541454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Tokenization</a:t>
            </a:r>
            <a:r>
              <a:rPr lang="en-US" sz="12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 Splitting text into words/phrases.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544473" y="3796070"/>
            <a:ext cx="13541454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Stopword Removal</a:t>
            </a:r>
            <a:r>
              <a:rPr lang="en-US" sz="12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 Removing common words (e.g., "the", "is").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544473" y="4099441"/>
            <a:ext cx="13541454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Lemmatization/Stemming</a:t>
            </a:r>
            <a:r>
              <a:rPr lang="en-US" sz="12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 Reducing words to their root form.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544473" y="4402812"/>
            <a:ext cx="13541454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Cleaning</a:t>
            </a:r>
            <a:r>
              <a:rPr lang="en-US" sz="12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 Removing special characters, digits, and noise.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544473" y="4826794"/>
            <a:ext cx="13541454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Feature Extraction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544473" y="5250775"/>
            <a:ext cx="13541454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Bag of Words (BOW)</a:t>
            </a:r>
            <a:r>
              <a:rPr lang="en-US" sz="12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 Word frequency representation.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544473" y="5554147"/>
            <a:ext cx="13541454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TF-IDF</a:t>
            </a:r>
            <a:r>
              <a:rPr lang="en-US" sz="12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 Weighing words by importance.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544473" y="5857518"/>
            <a:ext cx="13541454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Word Embeddings</a:t>
            </a:r>
            <a:r>
              <a:rPr lang="en-US" sz="12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 Vectorized word representations (e.g., Word2Vec, GloVe).</a:t>
            </a:r>
            <a:endParaRPr lang="en-US" sz="1200" dirty="0"/>
          </a:p>
        </p:txBody>
      </p:sp>
      <p:sp>
        <p:nvSpPr>
          <p:cNvPr id="17" name="Text 15"/>
          <p:cNvSpPr/>
          <p:nvPr/>
        </p:nvSpPr>
        <p:spPr>
          <a:xfrm>
            <a:off x="544473" y="6281499"/>
            <a:ext cx="13541454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Model Training</a:t>
            </a:r>
            <a:endParaRPr lang="en-US" sz="1200" dirty="0"/>
          </a:p>
        </p:txBody>
      </p:sp>
      <p:sp>
        <p:nvSpPr>
          <p:cNvPr id="18" name="Text 16"/>
          <p:cNvSpPr/>
          <p:nvPr/>
        </p:nvSpPr>
        <p:spPr>
          <a:xfrm>
            <a:off x="544473" y="6705481"/>
            <a:ext cx="13541454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Train NLP models (e.g., Naive Bayes, LSTM, BERT) for tasks like classification or translation.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544473" y="7129463"/>
            <a:ext cx="13541454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Evaluation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544473" y="7553444"/>
            <a:ext cx="13541454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Use metrics like accuracy, precision, recall, and F1-score.</a:t>
            </a:r>
            <a:endParaRPr lang="en-US" sz="12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A5ED53F-0024-F1C7-29ED-C1B5D968E85F}"/>
              </a:ext>
            </a:extLst>
          </p:cNvPr>
          <p:cNvSpPr/>
          <p:nvPr/>
        </p:nvSpPr>
        <p:spPr>
          <a:xfrm>
            <a:off x="12879659" y="7805854"/>
            <a:ext cx="1628078" cy="3270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tx1"/>
                </a:solidFill>
              </a:ln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2713" y="591383"/>
            <a:ext cx="2918936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TF-IDF Vectorization</a:t>
            </a:r>
            <a:r>
              <a:rPr lang="en-US" sz="21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: </a:t>
            </a:r>
            <a:endParaRPr lang="en-US" sz="2100" dirty="0"/>
          </a:p>
        </p:txBody>
      </p:sp>
      <p:sp>
        <p:nvSpPr>
          <p:cNvPr id="3" name="Text 1"/>
          <p:cNvSpPr/>
          <p:nvPr/>
        </p:nvSpPr>
        <p:spPr>
          <a:xfrm>
            <a:off x="752713" y="1357432"/>
            <a:ext cx="13124974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Converts text into numerical features using </a:t>
            </a:r>
            <a:r>
              <a:rPr lang="en-US" sz="16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TfidfVectorizer</a:t>
            </a: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52713" y="1776651"/>
            <a:ext cx="13124974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Assigns weights to words based on importance in a document vs. the dataset.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52713" y="2195870"/>
            <a:ext cx="13124974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max_features=2000</a:t>
            </a: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 Limits features to the top 2000 words to reduce dimensionality.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52713" y="2862382"/>
            <a:ext cx="5958483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Model training using Naive Bayes Classifier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752713" y="3520916"/>
            <a:ext cx="13124974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Trained using </a:t>
            </a:r>
            <a:r>
              <a:rPr lang="en-US" sz="16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MultinomialNB</a:t>
            </a: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on TF-IDF data.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52713" y="3940135"/>
            <a:ext cx="13124974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 probabilistic model ideal for text data.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52713" y="4359354"/>
            <a:ext cx="13124974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Effective for binary tasks like fraud detection.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52713" y="4945261"/>
            <a:ext cx="13124974" cy="430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Naive Bayes-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752713" y="5617250"/>
            <a:ext cx="13124974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Probabilistic classification model.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752713" y="6036469"/>
            <a:ext cx="13124974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Works well with text.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752713" y="6455688"/>
            <a:ext cx="13124974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Assumes feature independence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752713" y="6874907"/>
            <a:ext cx="13124974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Fast and efficient.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752713" y="7294126"/>
            <a:ext cx="13124974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Ideal for binary tasks.</a:t>
            </a:r>
            <a:endParaRPr lang="en-US" sz="16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E088566-88FB-8D13-F526-C85B34EE179B}"/>
              </a:ext>
            </a:extLst>
          </p:cNvPr>
          <p:cNvSpPr/>
          <p:nvPr/>
        </p:nvSpPr>
        <p:spPr>
          <a:xfrm>
            <a:off x="12879659" y="7805854"/>
            <a:ext cx="1628078" cy="3270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tx1"/>
                </a:solidFill>
              </a:ln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0905" y="449818"/>
            <a:ext cx="4077891" cy="509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Flowchart for NLP</a:t>
            </a:r>
            <a:endParaRPr lang="en-US" sz="3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7691" y="1441870"/>
            <a:ext cx="9083635" cy="522993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0905" y="6760369"/>
            <a:ext cx="4077891" cy="1019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
</a:t>
            </a:r>
            <a:endParaRPr lang="en-US" sz="3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B05156-2092-AB92-C521-E44A2005C649}"/>
              </a:ext>
            </a:extLst>
          </p:cNvPr>
          <p:cNvSpPr/>
          <p:nvPr/>
        </p:nvSpPr>
        <p:spPr>
          <a:xfrm>
            <a:off x="12879659" y="7805854"/>
            <a:ext cx="1628078" cy="3270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tx1"/>
                </a:solidFill>
              </a:ln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8422" y="804267"/>
            <a:ext cx="7727156" cy="1264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Random Forest Algorithm for Spam Call Identification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422" y="2372797"/>
            <a:ext cx="1012031" cy="161925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24062" y="2575203"/>
            <a:ext cx="2530078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Decision Trees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2024062" y="3012877"/>
            <a:ext cx="6411516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Random Forest uses multiple decision trees, each trained on a subset of the data, to create a robust model for spam call identification.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422" y="3992047"/>
            <a:ext cx="1012031" cy="161925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24062" y="4194453"/>
            <a:ext cx="2530078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Ensemble Learning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2024062" y="4632127"/>
            <a:ext cx="6411516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ensemble of decision trees is used to make a final prediction, improving accuracy and reducing the risk of overfitting.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8422" y="5611297"/>
            <a:ext cx="1012031" cy="181403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24062" y="5813703"/>
            <a:ext cx="2530078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Feature Importance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2024062" y="6251377"/>
            <a:ext cx="6411516" cy="971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Random Forest can identify the most important features for predicting spam calls, providing insights into the characteristics of fraudulent activity.</a:t>
            </a:r>
            <a:endParaRPr lang="en-US" sz="15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FEB7524-DE44-8467-22CD-16D1EEFB9838}"/>
              </a:ext>
            </a:extLst>
          </p:cNvPr>
          <p:cNvSpPr/>
          <p:nvPr/>
        </p:nvSpPr>
        <p:spPr>
          <a:xfrm>
            <a:off x="12879659" y="7805854"/>
            <a:ext cx="1628078" cy="3270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tx1"/>
                </a:solidFill>
              </a:ln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1644" y="606266"/>
            <a:ext cx="11177707" cy="689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Random forest for classifying Spam Calls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771644" y="1736169"/>
            <a:ext cx="13087112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50"/>
              </a:lnSpc>
              <a:buSzPct val="100000"/>
              <a:buFont typeface="+mj-lt"/>
              <a:buAutoNum type="arabicPeriod"/>
            </a:pPr>
            <a:r>
              <a:rPr lang="en-US" sz="17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Data Preparation</a:t>
            </a: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71644" y="2166104"/>
            <a:ext cx="13087112" cy="360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Dataset: </a:t>
            </a:r>
            <a:r>
              <a:rPr lang="en-US" sz="1700" dirty="0">
                <a:solidFill>
                  <a:srgbClr val="E5E0DF"/>
                </a:solidFill>
                <a:highlight>
                  <a:srgbClr val="252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call_details.csv</a:t>
            </a: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containing features like call duration, time of day, frequency, etc.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71644" y="2603659"/>
            <a:ext cx="13087112" cy="360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Target Variable: Binary classification (</a:t>
            </a:r>
            <a:r>
              <a:rPr lang="en-US" sz="1700" dirty="0">
                <a:solidFill>
                  <a:srgbClr val="E5E0DF"/>
                </a:solidFill>
                <a:highlight>
                  <a:srgbClr val="252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isFraud</a:t>
            </a: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column indicating spam or not).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71644" y="3041213"/>
            <a:ext cx="13087112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Preprocessing: Handled missing values, scaled features, and split data into training and testing sets.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71644" y="3471148"/>
            <a:ext cx="13087112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50"/>
              </a:lnSpc>
              <a:buSzPct val="100000"/>
              <a:buFont typeface="+mj-lt"/>
              <a:buAutoNum type="arabicPeriod" startAt="2"/>
            </a:pPr>
            <a:r>
              <a:rPr lang="en-US" sz="17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Model Training</a:t>
            </a: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71644" y="3901083"/>
            <a:ext cx="13087112" cy="360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Parameters: </a:t>
            </a:r>
            <a:r>
              <a:rPr lang="en-US" sz="1700" dirty="0">
                <a:solidFill>
                  <a:srgbClr val="E5E0DF"/>
                </a:solidFill>
                <a:highlight>
                  <a:srgbClr val="252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n_estimators=100</a:t>
            </a: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(100 trees)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71644" y="4338638"/>
            <a:ext cx="13087112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50"/>
              </a:lnSpc>
              <a:buSzPct val="100000"/>
              <a:buFont typeface="+mj-lt"/>
              <a:buAutoNum type="arabicPeriod" startAt="3"/>
            </a:pPr>
            <a:r>
              <a:rPr lang="en-US" sz="17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Model Evaluation</a:t>
            </a: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71644" y="4768572"/>
            <a:ext cx="13087112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Accuracy</a:t>
            </a: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 Achieved </a:t>
            </a:r>
            <a:r>
              <a:rPr lang="en-US" sz="17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97.09%</a:t>
            </a: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on the test set.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71644" y="5198507"/>
            <a:ext cx="13087112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Classification Report</a:t>
            </a: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71644" y="5628442"/>
            <a:ext cx="13087112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028700" lvl="2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Precision: 0.98 (non-spam), 0.87 (spam).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771644" y="6058376"/>
            <a:ext cx="13087112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028700" lvl="2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Recall: 0.99 (non-spam), 0.84 (spam).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771644" y="6488311"/>
            <a:ext cx="13087112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028700" lvl="2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F1-Score: 0.98 (non-spam), 0.86 (spam).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771644" y="6918246"/>
            <a:ext cx="13087112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750"/>
              </a:lnSpc>
              <a:buSzPct val="100000"/>
              <a:buFont typeface="+mj-lt"/>
              <a:buAutoNum type="arabicPeriod" startAt="4"/>
            </a:pPr>
            <a:r>
              <a:rPr lang="en-US" sz="17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Trained on call metadata for classification tasks:</a:t>
            </a: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
  Key features: Phone Number, Account Length, V Mail Message, Day/Eve/Night/Intl Mins, Calls, Charges Cust Serv Calls</a:t>
            </a:r>
            <a:endParaRPr lang="en-US" sz="17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4932780-BEA8-5EF6-8B10-A04C0CCA1342}"/>
              </a:ext>
            </a:extLst>
          </p:cNvPr>
          <p:cNvSpPr/>
          <p:nvPr/>
        </p:nvSpPr>
        <p:spPr>
          <a:xfrm>
            <a:off x="12879659" y="7805854"/>
            <a:ext cx="1628078" cy="3270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tx1"/>
                </a:solidFill>
              </a:ln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1516</Words>
  <Application>Microsoft Office PowerPoint</Application>
  <PresentationFormat>Custom</PresentationFormat>
  <Paragraphs>187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Roboto Light</vt:lpstr>
      <vt:lpstr>Arial</vt:lpstr>
      <vt:lpstr>Consolas</vt:lpstr>
      <vt:lpstr>Poppins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DIVIJ DUDEJA</cp:lastModifiedBy>
  <cp:revision>3</cp:revision>
  <dcterms:created xsi:type="dcterms:W3CDTF">2025-01-25T05:38:41Z</dcterms:created>
  <dcterms:modified xsi:type="dcterms:W3CDTF">2025-09-14T12:37:02Z</dcterms:modified>
</cp:coreProperties>
</file>